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0" r:id="rId3"/>
    <p:sldId id="323" r:id="rId4"/>
    <p:sldId id="324" r:id="rId5"/>
    <p:sldId id="326" r:id="rId6"/>
    <p:sldId id="307" r:id="rId7"/>
    <p:sldId id="315" r:id="rId8"/>
    <p:sldId id="284" r:id="rId9"/>
    <p:sldId id="329" r:id="rId10"/>
    <p:sldId id="321" r:id="rId11"/>
    <p:sldId id="322" r:id="rId12"/>
    <p:sldId id="327" r:id="rId13"/>
    <p:sldId id="325" r:id="rId14"/>
    <p:sldId id="29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>
      <p:cViewPr>
        <p:scale>
          <a:sx n="61" d="100"/>
          <a:sy n="61" d="100"/>
        </p:scale>
        <p:origin x="-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I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596CD99-B3B9-4D3A-B321-75D46FCC6A6C}" type="datetimeFigureOut">
              <a:rPr lang="en-IN" altLang="en-US"/>
              <a:pPr/>
              <a:t>05-09-2018</a:t>
            </a:fld>
            <a:endParaRPr lang="en-I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I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683AE87-BF8E-4800-B4CC-44D9BF53FA5C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284578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36ABA2-A61E-4CAA-AD55-2AE84BB6715D}" type="slidenum">
              <a:rPr lang="en-IN" altLang="en-US">
                <a:latin typeface="Calibri" pitchFamily="34" charset="0"/>
              </a:rPr>
              <a:pPr/>
              <a:t>8</a:t>
            </a:fld>
            <a:endParaRPr lang="en-IN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IN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A38561F-9936-40E4-87AB-A00A6CE50824}" type="slidenum">
              <a:rPr lang="en-IN" altLang="en-US">
                <a:latin typeface="Calibri" pitchFamily="34" charset="0"/>
              </a:rPr>
              <a:pPr/>
              <a:t>14</a:t>
            </a:fld>
            <a:endParaRPr lang="en-IN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C65275-3D81-41DA-8D49-93E01A93B8E4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9D274-2AD2-4A57-B5CE-B1859E5CC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89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902F1-B11C-4CF7-A3DE-34CCA83AFAA6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0D32D-7FE6-4FDC-9728-7FE53FF662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50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3C4E7-3FEB-4A49-B778-C55737F072C4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0D23C-A6F3-4266-A9EF-E7EA31240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56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\\10.10.10.4\edigeneral\MD\edi logo_NEW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0800"/>
            <a:ext cx="105886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12"/>
          <p:cNvSpPr/>
          <p:nvPr userDrawn="1"/>
        </p:nvSpPr>
        <p:spPr>
          <a:xfrm>
            <a:off x="-76200" y="1371600"/>
            <a:ext cx="7391400" cy="762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B17274-8B90-4652-A633-AEE8DC7535CB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A1280-8F3D-4938-95F3-C56B253313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8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7DFCB5-648F-4411-B0E3-CB9B9F6975DB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C7F2D-9496-476F-AD62-D70E6436FA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80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C9ED7-058D-4A66-A261-82A41380B046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7EC59-9DEC-4CEE-BCDE-96EF33096B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8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38D02C-7A72-4C90-A346-8D43BFCC7DC3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3D452-A978-4AF1-B776-32EB60EE9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40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4F63FC-DE16-4E92-8035-D700A368593F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36527-F2E5-492B-B88D-03691D42A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18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B04F4D-9B9C-42E9-85F3-8229F2BD13ED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A9D6C-A876-42B8-A372-36D4F926D3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94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7DE6E5-52E3-467B-8851-4E5A9BEE4FE6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0AECF-C05B-48D4-89B7-FD8C68DEE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69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1E95A7-2F9C-49C0-B503-E59A5844B10F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CD0AC-9E76-4F64-966E-AAB3A007A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20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7E323F7-4C00-412A-9BE7-A7DCA569E534}" type="datetimeFigureOut">
              <a:rPr lang="en-US" altLang="en-US"/>
              <a:pPr/>
              <a:t>9/5/2018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10D0F34-F8F8-46FB-B72F-ECD501918E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0" y="6400800"/>
            <a:ext cx="4648200" cy="30480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52400" y="1927225"/>
            <a:ext cx="8991600" cy="37338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2060"/>
                </a:solidFill>
              </a:rPr>
              <a:t/>
            </a:r>
            <a:br>
              <a:rPr lang="en-US" altLang="en-US" sz="3600" b="1" dirty="0" smtClean="0">
                <a:solidFill>
                  <a:srgbClr val="002060"/>
                </a:solidFill>
              </a:rPr>
            </a:br>
            <a:r>
              <a:rPr lang="en-US" altLang="en-US" sz="3600" b="1" dirty="0" smtClean="0">
                <a:solidFill>
                  <a:srgbClr val="002060"/>
                </a:solidFill>
              </a:rPr>
              <a:t/>
            </a:r>
            <a:br>
              <a:rPr lang="en-US" altLang="en-US" sz="3600" b="1" dirty="0" smtClean="0">
                <a:solidFill>
                  <a:srgbClr val="002060"/>
                </a:solidFill>
              </a:rPr>
            </a:br>
            <a:r>
              <a:rPr lang="en-US" altLang="en-US" sz="3600" b="1" dirty="0">
                <a:solidFill>
                  <a:srgbClr val="002060"/>
                </a:solidFill>
              </a:rPr>
              <a:t/>
            </a:r>
            <a:br>
              <a:rPr lang="en-US" altLang="en-US" sz="3600" b="1" dirty="0">
                <a:solidFill>
                  <a:srgbClr val="002060"/>
                </a:solidFill>
              </a:rPr>
            </a:br>
            <a:r>
              <a:rPr lang="en-US" altLang="en-US" sz="3600" b="1" dirty="0" smtClean="0">
                <a:solidFill>
                  <a:srgbClr val="002060"/>
                </a:solidFill>
              </a:rPr>
              <a:t/>
            </a:r>
            <a:br>
              <a:rPr lang="en-US" altLang="en-US" sz="3600" b="1" dirty="0" smtClean="0">
                <a:solidFill>
                  <a:srgbClr val="002060"/>
                </a:solidFill>
              </a:rPr>
            </a:br>
            <a:r>
              <a:rPr lang="en-US" altLang="en-US" sz="3600" b="1" dirty="0">
                <a:solidFill>
                  <a:srgbClr val="002060"/>
                </a:solidFill>
              </a:rPr>
              <a:t/>
            </a:r>
            <a:br>
              <a:rPr lang="en-US" altLang="en-US" sz="3600" b="1" dirty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>Role </a:t>
            </a:r>
            <a:r>
              <a:rPr lang="en-US" altLang="en-US" sz="3200" b="1" dirty="0">
                <a:solidFill>
                  <a:srgbClr val="002060"/>
                </a:solidFill>
              </a:rPr>
              <a:t>of 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/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>EDII Library and Information Centre </a:t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>in Supporting Startups</a:t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/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>by</a:t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3200" b="1" dirty="0">
                <a:solidFill>
                  <a:srgbClr val="002060"/>
                </a:solidFill>
              </a:rPr>
              <a:t/>
            </a:r>
            <a:br>
              <a:rPr lang="en-US" altLang="en-US" sz="3200" b="1" dirty="0">
                <a:solidFill>
                  <a:srgbClr val="002060"/>
                </a:solidFill>
              </a:rPr>
            </a:br>
            <a:r>
              <a:rPr lang="en-US" altLang="en-US" sz="3200" b="1" dirty="0" err="1" smtClean="0">
                <a:solidFill>
                  <a:srgbClr val="002060"/>
                </a:solidFill>
              </a:rPr>
              <a:t>Ganapathi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</a:rPr>
              <a:t>Batthini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 &amp; </a:t>
            </a:r>
            <a:r>
              <a:rPr lang="en-US" altLang="en-US" sz="3200" b="1" dirty="0" err="1" smtClean="0">
                <a:solidFill>
                  <a:srgbClr val="002060"/>
                </a:solidFill>
              </a:rPr>
              <a:t>Virendra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> </a:t>
            </a:r>
            <a:r>
              <a:rPr lang="en-US" altLang="en-US" sz="3200" b="1" smtClean="0">
                <a:solidFill>
                  <a:srgbClr val="002060"/>
                </a:solidFill>
              </a:rPr>
              <a:t>Sathawara</a:t>
            </a:r>
            <a:r>
              <a:rPr lang="en-US" altLang="en-US" sz="3200" b="1" dirty="0" smtClean="0">
                <a:solidFill>
                  <a:srgbClr val="002060"/>
                </a:solidFill>
              </a:rPr>
              <a:t/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4500" b="1" dirty="0" smtClean="0">
                <a:solidFill>
                  <a:srgbClr val="002060"/>
                </a:solidFill>
              </a:rPr>
              <a:t/>
            </a:r>
            <a:br>
              <a:rPr lang="en-US" altLang="en-US" sz="4500" b="1" dirty="0" smtClean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/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/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/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r>
              <a:rPr lang="en-US" altLang="en-US" sz="3200" b="1" dirty="0" smtClean="0">
                <a:solidFill>
                  <a:srgbClr val="002060"/>
                </a:solidFill>
              </a:rPr>
              <a:t/>
            </a:r>
            <a:br>
              <a:rPr lang="en-US" altLang="en-US" sz="3200" b="1" dirty="0" smtClean="0">
                <a:solidFill>
                  <a:srgbClr val="002060"/>
                </a:solidFill>
              </a:rPr>
            </a:br>
            <a:endParaRPr lang="en-US" altLang="en-US" sz="2400" b="1" dirty="0" smtClean="0">
              <a:solidFill>
                <a:srgbClr val="002060"/>
              </a:solidFill>
            </a:endParaRPr>
          </a:p>
        </p:txBody>
      </p:sp>
      <p:pic>
        <p:nvPicPr>
          <p:cNvPr id="4099" name="Picture 7" descr="\\10.10.10.4\edigeneral\MD\edi logo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5" y="381000"/>
            <a:ext cx="105886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EDII LIC Support to </a:t>
            </a:r>
            <a:r>
              <a:rPr lang="en-US" altLang="en-US" dirty="0" smtClean="0"/>
              <a:t>Startups-3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Online Resources</a:t>
            </a:r>
          </a:p>
          <a:p>
            <a:pPr lvl="1" eaLnBrk="1" hangingPunct="1"/>
            <a:r>
              <a:rPr lang="en-US" altLang="en-US" dirty="0" smtClean="0"/>
              <a:t>EDII Institutional Repository</a:t>
            </a:r>
          </a:p>
          <a:p>
            <a:pPr lvl="1" eaLnBrk="1" hangingPunct="1"/>
            <a:r>
              <a:rPr lang="en-US" altLang="en-US" dirty="0" smtClean="0"/>
              <a:t>EBSCO Entrepreneurial Studies Source</a:t>
            </a:r>
          </a:p>
          <a:p>
            <a:pPr lvl="1" eaLnBrk="1" hangingPunct="1"/>
            <a:r>
              <a:rPr lang="en-US" altLang="en-US" dirty="0" smtClean="0"/>
              <a:t>CRISIL</a:t>
            </a:r>
          </a:p>
          <a:p>
            <a:pPr lvl="1" eaLnBrk="1" hangingPunct="1"/>
            <a:r>
              <a:rPr lang="en-US" altLang="en-US" dirty="0" smtClean="0"/>
              <a:t>CMIE Prowess Database</a:t>
            </a:r>
          </a:p>
          <a:p>
            <a:pPr lvl="1" eaLnBrk="1" hangingPunct="1"/>
            <a:r>
              <a:rPr lang="en-US" altLang="en-US" dirty="0" smtClean="0"/>
              <a:t>CMIE </a:t>
            </a:r>
            <a:r>
              <a:rPr lang="en-US" altLang="en-US" dirty="0" err="1" smtClean="0"/>
              <a:t>CapEx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MICA MIMI Database</a:t>
            </a:r>
          </a:p>
          <a:p>
            <a:pPr lvl="1" eaLnBrk="1" hangingPunct="1"/>
            <a:r>
              <a:rPr lang="en-US" altLang="en-US" dirty="0" smtClean="0"/>
              <a:t>Indiastat.com</a:t>
            </a:r>
            <a:endParaRPr lang="en-US" altLang="en-US" dirty="0" smtClean="0"/>
          </a:p>
          <a:p>
            <a:pPr lvl="1" eaLnBrk="1" hangingPunct="1"/>
            <a:endParaRPr lang="en-US" alt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92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the Services for Startups – Yet to be measured.</a:t>
            </a:r>
          </a:p>
        </p:txBody>
      </p:sp>
    </p:spTree>
    <p:extLst>
      <p:ext uri="{BB962C8B-B14F-4D97-AF65-F5344CB8AC3E}">
        <p14:creationId xmlns:p14="http://schemas.microsoft.com/office/powerpoint/2010/main" val="41754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Welcome to Use the Above Resources</a:t>
            </a:r>
          </a:p>
        </p:txBody>
      </p:sp>
    </p:spTree>
    <p:extLst>
      <p:ext uri="{BB962C8B-B14F-4D97-AF65-F5344CB8AC3E}">
        <p14:creationId xmlns:p14="http://schemas.microsoft.com/office/powerpoint/2010/main" val="20276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and Information Science as a specific sector for Startups</a:t>
            </a:r>
            <a:r>
              <a:rPr lang="en-IN" dirty="0" smtClean="0"/>
              <a:t> and encourage </a:t>
            </a:r>
            <a:r>
              <a:rPr lang="en-IN" dirty="0" err="1" smtClean="0"/>
              <a:t>startups</a:t>
            </a:r>
            <a:r>
              <a:rPr lang="en-IN" dirty="0" smtClean="0"/>
              <a:t> in this sector.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46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en-US" sz="3000" dirty="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5600" b="1" dirty="0" smtClean="0"/>
              <a:t>Thank You!</a:t>
            </a:r>
            <a:r>
              <a:rPr lang="en-US" altLang="en-US" sz="4200" b="1" dirty="0" smtClean="0"/>
              <a:t>  </a:t>
            </a:r>
          </a:p>
          <a:p>
            <a:pPr algn="ctr" eaLnBrk="1" hangingPunct="1">
              <a:buFont typeface="Arial" charset="0"/>
              <a:buNone/>
            </a:pPr>
            <a:endParaRPr lang="en-US" altLang="en-US" sz="2600" b="1" dirty="0" smtClean="0"/>
          </a:p>
          <a:p>
            <a:pPr algn="ctr" eaLnBrk="1" hangingPunct="1"/>
            <a:endParaRPr lang="en-IN" alt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Entrepreneurship </a:t>
            </a:r>
            <a:r>
              <a:rPr lang="en-US" dirty="0"/>
              <a:t>Development Institute of India (EDII) set up in 1983, an autonomous and not-for-profit </a:t>
            </a:r>
            <a:r>
              <a:rPr lang="en-US" dirty="0" smtClean="0"/>
              <a:t>institute.</a:t>
            </a:r>
          </a:p>
          <a:p>
            <a:r>
              <a:rPr lang="en-US" dirty="0" smtClean="0"/>
              <a:t>An </a:t>
            </a:r>
            <a:r>
              <a:rPr lang="en-US" dirty="0"/>
              <a:t>Acknowledged National Resource Institute Engaged in Entrepreneurship Education, Research, Training &amp; Institution </a:t>
            </a:r>
            <a:r>
              <a:rPr lang="en-US" dirty="0" smtClean="0"/>
              <a:t>Building.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51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</a:t>
            </a:r>
            <a:r>
              <a:rPr lang="en-IN" dirty="0" err="1"/>
              <a:t>startup</a:t>
            </a:r>
            <a:r>
              <a:rPr lang="en-IN" dirty="0"/>
              <a:t> is defined as a temporary organization designed to search for a </a:t>
            </a:r>
            <a:r>
              <a:rPr lang="en-IN" dirty="0" smtClean="0"/>
              <a:t>innovative, repeatable</a:t>
            </a:r>
            <a:r>
              <a:rPr lang="en-IN" dirty="0"/>
              <a:t>, sustainable, and scalable business </a:t>
            </a:r>
            <a:r>
              <a:rPr lang="en-IN" dirty="0" smtClean="0"/>
              <a:t>model.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359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EDII in Promoting Startups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Startup Village Entrepreneurship Programme (SVEP)</a:t>
            </a:r>
            <a:endParaRPr lang="en-IN" sz="2800" dirty="0"/>
          </a:p>
          <a:p>
            <a:pPr lvl="0"/>
            <a:r>
              <a:rPr lang="en-US" sz="2800" dirty="0"/>
              <a:t>Centre for Advancing and Launching </a:t>
            </a:r>
            <a:r>
              <a:rPr lang="en-US" sz="2800" dirty="0" smtClean="0"/>
              <a:t>Enterprises (</a:t>
            </a:r>
            <a:r>
              <a:rPr lang="en-US" sz="2800" dirty="0" err="1" smtClean="0"/>
              <a:t>CrAdLE</a:t>
            </a:r>
            <a:r>
              <a:rPr lang="en-US" sz="2800" dirty="0" smtClean="0"/>
              <a:t>)</a:t>
            </a:r>
          </a:p>
          <a:p>
            <a:pPr lvl="0"/>
            <a:r>
              <a:rPr lang="en-US" sz="2800" dirty="0" smtClean="0"/>
              <a:t>Nodal Agency for ‘Scheme for Availing Assistance to Startups’  (Gujarat Industrial Policy 2015)</a:t>
            </a:r>
          </a:p>
          <a:p>
            <a:pPr lvl="0"/>
            <a:r>
              <a:rPr lang="en-US" sz="2800" dirty="0" smtClean="0"/>
              <a:t>Knowledge Partner for Vibrant Gujarat Startup Summit in 2016 and 2018</a:t>
            </a:r>
            <a:endParaRPr lang="en-IN" sz="2800" dirty="0"/>
          </a:p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71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EDII in Promoting Startups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err="1" smtClean="0"/>
              <a:t>Gurukul</a:t>
            </a:r>
            <a:r>
              <a:rPr lang="en-US" sz="2800" dirty="0" smtClean="0"/>
              <a:t>  </a:t>
            </a:r>
            <a:r>
              <a:rPr lang="en-US" sz="2800" dirty="0"/>
              <a:t>- The Launchpad</a:t>
            </a:r>
            <a:endParaRPr lang="en-IN" sz="2800" dirty="0"/>
          </a:p>
          <a:p>
            <a:pPr lvl="0"/>
            <a:r>
              <a:rPr lang="en-US" sz="2800" dirty="0" err="1"/>
              <a:t>Empressario</a:t>
            </a:r>
            <a:endParaRPr lang="en-IN" sz="2800" dirty="0"/>
          </a:p>
          <a:p>
            <a:pPr lvl="0"/>
            <a:r>
              <a:rPr lang="en-US" sz="2800" dirty="0"/>
              <a:t>AICTE Startup </a:t>
            </a:r>
            <a:r>
              <a:rPr lang="en-US" sz="2800" dirty="0" smtClean="0"/>
              <a:t>Policy</a:t>
            </a:r>
          </a:p>
          <a:p>
            <a:pPr lvl="0"/>
            <a:r>
              <a:rPr lang="en-IN" sz="2800" dirty="0"/>
              <a:t>EDII – Facebook National Project </a:t>
            </a:r>
            <a:endParaRPr lang="en-IN" sz="2800" dirty="0" smtClean="0"/>
          </a:p>
          <a:p>
            <a:pPr lvl="0"/>
            <a:r>
              <a:rPr lang="en-US" sz="2800" dirty="0" smtClean="0"/>
              <a:t>Knowledge Partner with ASSOCHAM for Startup India</a:t>
            </a:r>
          </a:p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76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2060"/>
                </a:solidFill>
              </a:rPr>
              <a:t>EDII LIC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65138" indent="0" eaLnBrk="1" hangingPunct="1">
              <a:buNone/>
            </a:pPr>
            <a:endParaRPr lang="en-US" altLang="en-US" sz="1900" dirty="0" smtClean="0">
              <a:solidFill>
                <a:srgbClr val="002060"/>
              </a:solidFill>
            </a:endParaRPr>
          </a:p>
          <a:p>
            <a:pPr marL="808038" algn="just" eaLnBrk="1" hangingPunct="1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2060"/>
                </a:solidFill>
              </a:rPr>
              <a:t>EDII </a:t>
            </a:r>
            <a:r>
              <a:rPr lang="en-US" altLang="en-US" sz="3200" dirty="0">
                <a:solidFill>
                  <a:srgbClr val="002060"/>
                </a:solidFill>
              </a:rPr>
              <a:t>Library and Information Centre (</a:t>
            </a:r>
            <a:r>
              <a:rPr lang="en-US" altLang="en-US" sz="3200" dirty="0" smtClean="0">
                <a:solidFill>
                  <a:srgbClr val="002060"/>
                </a:solidFill>
              </a:rPr>
              <a:t>EDII LIC</a:t>
            </a:r>
            <a:r>
              <a:rPr lang="en-US" altLang="en-US" sz="3200" dirty="0">
                <a:solidFill>
                  <a:srgbClr val="002060"/>
                </a:solidFill>
              </a:rPr>
              <a:t>) is enriched with updated information resources on </a:t>
            </a:r>
            <a:r>
              <a:rPr lang="en-US" altLang="en-US" sz="3200" dirty="0" smtClean="0">
                <a:solidFill>
                  <a:srgbClr val="002060"/>
                </a:solidFill>
              </a:rPr>
              <a:t>Entrepreneurship,</a:t>
            </a:r>
            <a:r>
              <a:rPr lang="en-US" altLang="en-US" sz="3200" baseline="0" dirty="0" smtClean="0">
                <a:solidFill>
                  <a:srgbClr val="002060"/>
                </a:solidFill>
              </a:rPr>
              <a:t> Innovation, Startups </a:t>
            </a:r>
            <a:r>
              <a:rPr lang="en-US" altLang="en-US" sz="3200" dirty="0" smtClean="0">
                <a:solidFill>
                  <a:srgbClr val="002060"/>
                </a:solidFill>
              </a:rPr>
              <a:t>and </a:t>
            </a:r>
            <a:r>
              <a:rPr lang="en-US" altLang="en-US" sz="3200" dirty="0">
                <a:solidFill>
                  <a:srgbClr val="002060"/>
                </a:solidFill>
              </a:rPr>
              <a:t>related </a:t>
            </a:r>
            <a:r>
              <a:rPr lang="en-US" altLang="en-US" sz="3200" dirty="0" smtClean="0">
                <a:solidFill>
                  <a:srgbClr val="002060"/>
                </a:solidFill>
              </a:rPr>
              <a:t>subjects. </a:t>
            </a:r>
          </a:p>
          <a:p>
            <a:pPr marL="808038" algn="just" eaLnBrk="1" hangingPunct="1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2060"/>
                </a:solidFill>
              </a:rPr>
              <a:t>It </a:t>
            </a:r>
            <a:r>
              <a:rPr lang="en-US" altLang="en-US" sz="3200" dirty="0">
                <a:solidFill>
                  <a:srgbClr val="002060"/>
                </a:solidFill>
              </a:rPr>
              <a:t>is an information resource </a:t>
            </a:r>
            <a:r>
              <a:rPr lang="en-US" altLang="en-US" sz="3200" dirty="0" smtClean="0">
                <a:solidFill>
                  <a:srgbClr val="002060"/>
                </a:solidFill>
              </a:rPr>
              <a:t>center </a:t>
            </a:r>
            <a:r>
              <a:rPr lang="en-US" altLang="en-US" sz="3200" dirty="0">
                <a:solidFill>
                  <a:srgbClr val="002060"/>
                </a:solidFill>
              </a:rPr>
              <a:t>of national and international </a:t>
            </a:r>
            <a:r>
              <a:rPr lang="en-US" altLang="en-US" sz="3200" dirty="0" smtClean="0">
                <a:solidFill>
                  <a:srgbClr val="002060"/>
                </a:solidFill>
              </a:rPr>
              <a:t>repute.</a:t>
            </a:r>
            <a:endParaRPr lang="en-US" alt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 smtClean="0">
                <a:solidFill>
                  <a:srgbClr val="002060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US" sz="4400" b="1" kern="1200" dirty="0" smtClean="0">
                <a:solidFill>
                  <a:srgbClr val="002060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400" b="1" kern="1200" dirty="0" smtClean="0">
                <a:solidFill>
                  <a:srgbClr val="002060"/>
                </a:solidFill>
                <a:effectLst/>
                <a:latin typeface="+mj-lt"/>
                <a:ea typeface="+mj-ea"/>
                <a:cs typeface="+mj-cs"/>
              </a:rPr>
              <a:t>Mission</a:t>
            </a:r>
            <a:endParaRPr lang="en-IN" dirty="0" smtClean="0">
              <a:effectLst/>
            </a:endParaRPr>
          </a:p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3000" dirty="0"/>
              <a:t>To provide information-related resources and services to support the </a:t>
            </a:r>
            <a:r>
              <a:rPr lang="en-IN" sz="3000" dirty="0" smtClean="0"/>
              <a:t>EDII’s </a:t>
            </a:r>
            <a:r>
              <a:rPr lang="en-IN" sz="3000" dirty="0"/>
              <a:t>training, teaching and research </a:t>
            </a:r>
            <a:r>
              <a:rPr lang="en-IN" sz="3000" dirty="0" smtClean="0"/>
              <a:t>missions.   </a:t>
            </a:r>
            <a:endParaRPr lang="en-IN" sz="3000" dirty="0"/>
          </a:p>
          <a:p>
            <a:pPr algn="just"/>
            <a:endParaRPr lang="en-IN" sz="3000" dirty="0" smtClean="0"/>
          </a:p>
          <a:p>
            <a:pPr algn="just"/>
            <a:r>
              <a:rPr lang="en-IN" sz="3000" dirty="0" smtClean="0"/>
              <a:t>To </a:t>
            </a:r>
            <a:r>
              <a:rPr lang="en-IN" sz="3000" dirty="0"/>
              <a:t>inspire the individual and </a:t>
            </a:r>
            <a:r>
              <a:rPr lang="en-IN" sz="3000" dirty="0" smtClean="0"/>
              <a:t>the intellect, encourage </a:t>
            </a:r>
            <a:r>
              <a:rPr lang="en-IN" sz="3000" dirty="0"/>
              <a:t>personal and social growth through the acquisition of information and knowledge.</a:t>
            </a:r>
          </a:p>
          <a:p>
            <a:pPr algn="just"/>
            <a:endParaRPr lang="en-IN" sz="3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60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EDII LIC Support to Startups-1 </a:t>
            </a:r>
            <a:endParaRPr lang="en-IN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Books					-	175</a:t>
            </a:r>
          </a:p>
          <a:p>
            <a:pPr eaLnBrk="1" hangingPunct="1"/>
            <a:r>
              <a:rPr lang="en-US" altLang="en-US" dirty="0" smtClean="0"/>
              <a:t>No. of Articles				-	400</a:t>
            </a:r>
          </a:p>
          <a:p>
            <a:pPr eaLnBrk="1" hangingPunct="1"/>
            <a:r>
              <a:rPr lang="en-US" altLang="en-US" dirty="0" smtClean="0"/>
              <a:t>Product Profiles			-	10000</a:t>
            </a:r>
          </a:p>
          <a:p>
            <a:pPr eaLnBrk="1" hangingPunct="1"/>
            <a:r>
              <a:rPr lang="en-US" altLang="en-US" dirty="0" smtClean="0"/>
              <a:t>Newspaper Clippings		-	1000</a:t>
            </a:r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(since 2014)</a:t>
            </a:r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EDII LIC Support to </a:t>
            </a:r>
            <a:r>
              <a:rPr lang="en-US" altLang="en-US" dirty="0" smtClean="0"/>
              <a:t>Startups-2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Policies					-	50</a:t>
            </a:r>
          </a:p>
          <a:p>
            <a:pPr eaLnBrk="1" hangingPunct="1"/>
            <a:r>
              <a:rPr lang="en-US" altLang="en-US" dirty="0"/>
              <a:t>Reports					-	</a:t>
            </a:r>
            <a:r>
              <a:rPr lang="en-US" altLang="en-US" dirty="0" smtClean="0"/>
              <a:t>40</a:t>
            </a:r>
            <a:endParaRPr lang="en-US" altLang="en-US" dirty="0"/>
          </a:p>
          <a:p>
            <a:pPr eaLnBrk="1" hangingPunct="1"/>
            <a:r>
              <a:rPr lang="en-US" altLang="en-US" dirty="0"/>
              <a:t>No of Periodicals			-	</a:t>
            </a:r>
            <a:r>
              <a:rPr lang="en-US" altLang="en-US" dirty="0" smtClean="0"/>
              <a:t>1</a:t>
            </a:r>
          </a:p>
          <a:p>
            <a:pPr eaLnBrk="1" hangingPunct="1"/>
            <a:r>
              <a:rPr lang="en-US" altLang="en-US" dirty="0" smtClean="0"/>
              <a:t>Advertisements &amp; Announcements sent through email to the users</a:t>
            </a:r>
            <a:endParaRPr lang="en-US" alt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27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295</Words>
  <Application>Microsoft Office PowerPoint</Application>
  <PresentationFormat>On-screen Show (4:3)</PresentationFormat>
  <Paragraphs>55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 Role of  EDII Library and Information Centre  in Supporting Startups  by  Ganapathi Batthini &amp; Virendra Sathawara      </vt:lpstr>
      <vt:lpstr>EDII</vt:lpstr>
      <vt:lpstr>Startup</vt:lpstr>
      <vt:lpstr>Role of EDII in Promoting Startups</vt:lpstr>
      <vt:lpstr>Role of EDII in Promoting Startups</vt:lpstr>
      <vt:lpstr>EDII LIC</vt:lpstr>
      <vt:lpstr> Mission </vt:lpstr>
      <vt:lpstr>EDII LIC Support to Startups-1 </vt:lpstr>
      <vt:lpstr>EDII LIC Support to Startups-2 </vt:lpstr>
      <vt:lpstr>EDII LIC Support to Startups-3 </vt:lpstr>
      <vt:lpstr>Impact</vt:lpstr>
      <vt:lpstr>Welcome</vt:lpstr>
      <vt:lpstr>Suggestion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Asjola</dc:creator>
  <cp:lastModifiedBy>Laibrary</cp:lastModifiedBy>
  <cp:revision>161</cp:revision>
  <dcterms:created xsi:type="dcterms:W3CDTF">2014-12-11T15:32:01Z</dcterms:created>
  <dcterms:modified xsi:type="dcterms:W3CDTF">2018-09-05T12:14:02Z</dcterms:modified>
</cp:coreProperties>
</file>